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1" r:id="rId3"/>
    <p:sldId id="333" r:id="rId4"/>
    <p:sldId id="289" r:id="rId5"/>
    <p:sldId id="297" r:id="rId6"/>
    <p:sldId id="332" r:id="rId7"/>
    <p:sldId id="334" r:id="rId8"/>
    <p:sldId id="290" r:id="rId9"/>
    <p:sldId id="291" r:id="rId10"/>
    <p:sldId id="322" r:id="rId11"/>
    <p:sldId id="310" r:id="rId12"/>
    <p:sldId id="323" r:id="rId13"/>
    <p:sldId id="311" r:id="rId14"/>
    <p:sldId id="325" r:id="rId15"/>
    <p:sldId id="329" r:id="rId16"/>
    <p:sldId id="330" r:id="rId17"/>
    <p:sldId id="338" r:id="rId18"/>
    <p:sldId id="326" r:id="rId19"/>
    <p:sldId id="337" r:id="rId20"/>
    <p:sldId id="321" r:id="rId21"/>
    <p:sldId id="327" r:id="rId22"/>
    <p:sldId id="336" r:id="rId23"/>
    <p:sldId id="320" r:id="rId24"/>
    <p:sldId id="317" r:id="rId25"/>
    <p:sldId id="318" r:id="rId26"/>
    <p:sldId id="319" r:id="rId27"/>
    <p:sldId id="339" r:id="rId28"/>
    <p:sldId id="292" r:id="rId29"/>
    <p:sldId id="294" r:id="rId30"/>
    <p:sldId id="295" r:id="rId31"/>
    <p:sldId id="302" r:id="rId32"/>
    <p:sldId id="303" r:id="rId33"/>
    <p:sldId id="301" r:id="rId34"/>
    <p:sldId id="304" r:id="rId35"/>
    <p:sldId id="306" r:id="rId36"/>
    <p:sldId id="296" r:id="rId37"/>
    <p:sldId id="305" r:id="rId38"/>
    <p:sldId id="307" r:id="rId39"/>
    <p:sldId id="341" r:id="rId40"/>
    <p:sldId id="340" r:id="rId41"/>
    <p:sldId id="342" r:id="rId42"/>
    <p:sldId id="343" r:id="rId43"/>
    <p:sldId id="344" r:id="rId44"/>
    <p:sldId id="315" r:id="rId45"/>
    <p:sldId id="298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586" autoAdjust="0"/>
  </p:normalViewPr>
  <p:slideViewPr>
    <p:cSldViewPr snapToGrid="0" showGuides="1">
      <p:cViewPr varScale="1">
        <p:scale>
          <a:sx n="81" d="100"/>
          <a:sy n="81" d="100"/>
        </p:scale>
        <p:origin x="672" y="58"/>
      </p:cViewPr>
      <p:guideLst>
        <p:guide orient="horz" pos="2160"/>
        <p:guide pos="3840"/>
        <p:guide orient="horz" pos="822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9AF5B-5540-41DD-A044-6766A673A319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56BFC-7285-4B40-B198-B05FCBE6D5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08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54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A1FE-3C0B-0B7E-C07C-8FE03D23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09194D9-A939-808E-DF7D-134564B78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0572C8-19E4-8707-760E-507954FBB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B798A-5F60-1E57-6677-A1E9CF1BE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6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8894-10CD-2497-EE39-DD35F644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3551E8-52B0-0EF4-7701-E8667C13A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2C6B72-D408-F064-5474-19AC6342C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Ok de suivre la data dans un projet perso si la taille est ok pour </a:t>
            </a:r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4442AE-F175-AD1D-A51A-F48FB2D8C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415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0955D-F0C4-0219-1BB2-C4FD1096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BF5FCA-8C39-B7E9-FBA6-F2A35F7B8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862261-30EC-B823-481A-C114FB51F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74874-5B44-5D40-F074-547AEF55E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85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7DAF7-7F2C-5A7C-520F-896183A3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4D94D8B-5DD8-35B1-B087-5267A4CC1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BC5F30-84BE-3F3E-E703-C70CDC1CA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switch – pour revenir à la branche précédente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741A57-40A1-9935-12D4-835E13147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7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F4ABA-D81A-8E5F-28A9-34F1E6C4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A0F2B4-A055-00F0-E896-5C82A781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744E83-C8B4-8376-1FFB-9EFB08E2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checkout</a:t>
            </a:r>
            <a:r>
              <a:rPr lang="fr-FR" dirty="0"/>
              <a:t> trop polyvalent (permet d’interagir avec des branches et des fichiers)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65126-94D5-43CF-7A3E-56817B6E5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90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1C7D-D10B-71C9-C813-01955B2C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37AF96-AC5C-0556-5FCC-E7734A805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5D4A99-35E3-1E85-0376-57EB7237A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</a:t>
            </a:r>
            <a:r>
              <a:rPr lang="fr-FR" dirty="0" err="1"/>
              <a:t>checkout</a:t>
            </a:r>
            <a:r>
              <a:rPr lang="fr-FR" dirty="0"/>
              <a:t> trop polyvalent (permet d’interagir avec des branches et des fichiers)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AC6D1-3342-5AD2-212E-0FD410C5B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12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200" b="1" dirty="0"/>
              <a:t>Git commit </a:t>
            </a:r>
            <a:r>
              <a:rPr lang="fr-FR" sz="1200" dirty="0"/>
              <a:t>permet de « </a:t>
            </a:r>
            <a:r>
              <a:rPr lang="fr-FR" sz="1200" i="1" dirty="0"/>
              <a:t>finaliser</a:t>
            </a:r>
            <a:r>
              <a:rPr lang="fr-FR" sz="1200" dirty="0"/>
              <a:t> » le colis, on y dépose une étiquette pour savoir ce qu’il contient (le message)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200" i="1" dirty="0"/>
              <a:t>Le colis est prêt mais il est encore sur la table du salon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Le </a:t>
            </a:r>
            <a:r>
              <a:rPr lang="fr-FR" sz="1200" b="1" dirty="0"/>
              <a:t>commit</a:t>
            </a:r>
            <a:r>
              <a:rPr lang="fr-FR" sz="1200" dirty="0"/>
              <a:t> est envoyé et les autres peuvent le voir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284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Conventionnal</a:t>
            </a:r>
            <a:r>
              <a:rPr lang="fr-FR" dirty="0"/>
              <a:t> commit (</a:t>
            </a:r>
            <a:r>
              <a:rPr lang="fr-FR" dirty="0" err="1"/>
              <a:t>angular</a:t>
            </a:r>
            <a:r>
              <a:rPr lang="fr-FR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96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03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le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dans le Vault prévu à cet effet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00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D8EC-C478-3214-05DD-712CA4FE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C18402-27F1-4FE7-807B-6DB4DD5EA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349B56-E0E6-8232-6022-98272FF8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C3FDDC-176E-D712-EC82-BACEE37D0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972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23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186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E7AD2-F4C7-DE4C-1D41-CFD9341C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1AB658-72D2-10D2-E194-634C9E89F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D146A0-03E3-8AF0-5A18-A4126F695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C590-E7EF-85A1-2198-D76A0A3B9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750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A1F20-915E-BD71-C43B-BF5062DE1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02308B-7628-3272-99A2-5C9E817ED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3C23C04-C330-BDCB-6C88-74712573A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791A2F-C1BF-84E6-3499-941DC890B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2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65CB-C3F8-00F4-6608-957C1432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AF7B36-C028-6646-CD00-4CD8A3C27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BF25CF-CD4D-A5F1-0E48-2CD351B14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B9D593-D350-F5AC-634B-17A29811B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67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D012-CD8F-A303-1CE5-D7FDC044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6C16CC-F052-2015-DDFA-C7CEBBDB4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CCCF7B-0FAC-C745-77DC-A46CD1A9A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3EF503-C35C-8189-A896-0888B4AA7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CE89-E8CC-A27E-F8C0-E57747396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F4A4EC-E1BA-9639-572D-35359F20E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DBC12A-1F40-606B-D771-430A9DC3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C8D88-FB83-FF6B-EAD2-FEB82AABF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10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90C92-3639-9E5C-FF07-0EA4597D6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F4B91F-B207-978D-6981-57C1CDB1D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18DA84-DD2C-5808-AAC0-22694EA4C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D443F-26FC-D2B4-4EB0-E78E1A60E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54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08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git » pour que l’interpréteur de commande comprenne qu’on veut faire du git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56BFC-7285-4B40-B198-B05FCBE6D52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59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Fonctionne pas toujours le –p, on peut le faire manuellement avec –e mais ça marche pas trop non plus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8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67C2-A747-713B-82CB-D6AF0674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288BE9-55E7-CA23-2A52-CB55767A0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97C7E3-2796-1B4B-3FFA-0179B4820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E924E8-DA2B-0A03-36BB-F13F65016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16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AD26A-F198-C02A-A84D-A151039A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39B688-7694-C1B1-9169-5433C05F8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B74D50-DBC8-8174-95A1-0567B6087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A66A5-8CD0-BA90-6FAE-0C6476071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22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835F-1E91-8C6B-5965-A64BD56A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74EFE6-E6C6-F0E7-3239-439301D40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2E10B29-DB8C-D416-1CC2-C5798D15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vous ne l’utilisez pas, en changeant de place un fichier git pensera que c’est un nouveau fichier et que l’ancien a été supprimé, ce qui va « fausser « l’historique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AB31F1-6515-97E0-A78B-6A6156E73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418A0-981B-4388-AF01-C46C2D0008C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69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BB79B-1DBE-18AA-D1D6-4446A4624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852D21-BD24-9FA9-D0A0-36665CE91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9BB7B4-242C-43FB-B372-1882AE4B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257E9-CDC2-A2B3-0324-DBF09722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74EEF-5198-2BC0-5CCE-72C555B0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83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9CBE4-598F-CD41-8900-20F24995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6FB83E-E57B-4AEF-76B1-D889355CA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07573A-290F-ABD0-2619-C5DF3201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396A62-E47F-470E-C910-3992147C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B4F698-A7DA-7BE6-D932-6DFEE346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16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2982C6-1557-DAB9-8197-3CDDF16AD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6E8C10-025F-B27A-6FC5-8960E72C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3D0B8D-47A3-7771-F29C-F4E0CE4D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763690-EA06-EB28-A9A5-75434134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30350-A1E3-1999-F204-FE4E8A21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7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A96EF-0351-D811-9ED0-19A25460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A512A-D0F2-0344-298A-35D84A82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A575D2-9E66-FE8A-36CA-2E00A36C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6D66DE-F36F-F216-101B-99F25202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A5F985-FD32-EC5E-B9E2-6935E95D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5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3F169-541D-D254-B8A8-D9984CDC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AF7812-A7A8-2039-3C7F-129DEBEBA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A610-DC54-ADA0-B6DE-86D26659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2AEDF-A00D-7A77-7CB0-3AF45DCE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D28B30-DDA3-219C-8F85-4B54ED2C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97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17853-95F3-C2C2-8CBD-9392F6E1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931C0-5B86-64B9-63C3-15BE01905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3A94FA-833D-FE4F-DE3F-8CC6D7384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AB038A-D0FE-EABF-A66F-EE11001D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AF0E46-EA57-607D-3A08-E1B4ED04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17FB-3822-FD08-2454-5EED5E71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7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47E63-380A-F328-BB9C-6F5D9257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CA4C6-694F-0ADD-3C2B-C9518784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41E271-76C2-7485-ADE4-945EAA088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A51437-9ED3-D4F8-C683-C17B84D50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912AE1-E47F-2FB6-8817-E0DB11F6F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137093-6132-6141-8E58-6CC36C5B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3B86B8-8968-7D04-69D2-2053A6C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A6EE3E-0701-8BF5-7740-69FED65A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00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D8B4D-953A-45DE-343A-C70B2184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51152A1-675D-BE2A-F199-0AD4AA7B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8B09A8-0E70-10FC-00EC-6D0E9760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AB2992-E643-595B-DA74-0EA6B0B3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15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473EA9-D0D9-E025-4106-7A43CC35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0BB5E5-B4C4-1C7E-5E64-BB5AE589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27910-E310-1EC5-B3EF-46E2F7F6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71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4ADD6-2635-89A7-E9AC-43D9A959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5C42B9-517E-4D00-5795-0A3834DC5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3D87DF-2E49-4906-13C5-757CD2BF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8286C-45F7-AC89-A2E5-B813B4D3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39802E-C690-BE11-9FB1-CFB14D06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FE759C-D004-E7B5-DBB6-3F89136C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68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D544-2382-A25C-09F6-F46698E4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D0966F-1EA0-85EE-4065-2D7753BE0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4EED93-EF0D-99AB-83AA-24786E88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33B5ED-66CD-C3CA-7A4D-712BC394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C52E6-255E-96C6-5B80-9EE80BFF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5F1F5D-CEE6-9EC4-2512-41522BA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33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A734C95-2984-74E2-EF22-2971186E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F8C9E3-7570-0482-77E9-261CD065C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FE41F7-F674-2904-FE62-BE2B18DFF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56E00-7D72-4E86-9426-36A613088232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6AA6E2-FF09-A2AF-169F-F95E37600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C382B-1227-2240-474E-0C77F8D39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91D9F2-7C9B-4C14-B7EB-B2D0F34709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16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gif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xkcd.com/1597/" TargetMode="External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onventionalcommits.org/en/v1.0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thneildrew/Best-README-Template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docs.github.com/fr/get-started/writing-on-github/getting-started-with-writing-and-formatting-on-github/basic-writing-and-formatting-synta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hyperlink" Target="https://github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d2QUYoENw?feature=oembed" TargetMode="Externa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5_oLadkjg0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atalab.sspcloud.fr/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u5SaIXp4k?feature=oembed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datalab.sspcloud.fr/" TargetMode="Externa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N6NdRP0GLE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xIguH9Vq0?feature=oembed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datalab.sspcloud.fr/" TargetMode="External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missing.csail.mit.edu/2020/version-control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inseefrlab.github.io/formation-bonnes-pratiques-git-R/slides/light.html#/introductio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girl-writes-code/git-is-a-directed-acyclic-graph-and-what-the-heck-does-that-mean-b6c8dec65059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hyperlink" Target="https://sha256algorithm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A-1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4B860F8-D38E-5EBA-8355-E7FEEAD2E46F}"/>
              </a:ext>
            </a:extLst>
          </p:cNvPr>
          <p:cNvSpPr txBox="1">
            <a:spLocks/>
          </p:cNvSpPr>
          <p:nvPr/>
        </p:nvSpPr>
        <p:spPr>
          <a:xfrm>
            <a:off x="629055" y="2672287"/>
            <a:ext cx="9144000" cy="1301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fr-FR" sz="440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</a:br>
            <a:r>
              <a:rPr lang="fr-FR" sz="4400">
                <a:solidFill>
                  <a:schemeClr val="bg1"/>
                </a:solidFill>
                <a:latin typeface="Geist SemiBold" pitchFamily="2" charset="0"/>
                <a:ea typeface="Geist SemiBold" pitchFamily="2" charset="0"/>
                <a:cs typeface="Geist SemiBold" pitchFamily="2" charset="0"/>
              </a:rPr>
              <a:t>Outils de données</a:t>
            </a:r>
            <a:endParaRPr lang="fr-FR" sz="4400" dirty="0">
              <a:solidFill>
                <a:schemeClr val="bg1"/>
              </a:solidFill>
              <a:latin typeface="Geist SemiBold" pitchFamily="2" charset="0"/>
              <a:ea typeface="Geist SemiBold" pitchFamily="2" charset="0"/>
              <a:cs typeface="Geist SemiBold" pitchFamily="2" charset="0"/>
            </a:endParaRPr>
          </a:p>
        </p:txBody>
      </p:sp>
      <p:pic>
        <p:nvPicPr>
          <p:cNvPr id="5" name="Image 4" descr="Une image contenant symbole, noir et blanc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1732BF6-FB5F-7ABD-88F3-C8FA8D1A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58" y="3423803"/>
            <a:ext cx="1472807" cy="1472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C9DEB6-DE85-7515-5E75-F7A50F75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0" y="2694331"/>
            <a:ext cx="1027729" cy="74996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51D49C8-2FEE-6364-CEC2-5E4DE7098AF5}"/>
              </a:ext>
            </a:extLst>
          </p:cNvPr>
          <p:cNvSpPr txBox="1">
            <a:spLocks/>
          </p:cNvSpPr>
          <p:nvPr/>
        </p:nvSpPr>
        <p:spPr>
          <a:xfrm>
            <a:off x="629055" y="4745882"/>
            <a:ext cx="9144000" cy="490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500" dirty="0">
                <a:solidFill>
                  <a:schemeClr val="bg1"/>
                </a:solidFill>
                <a:latin typeface="Geist" pitchFamily="2" charset="0"/>
                <a:ea typeface="Geist" pitchFamily="2" charset="0"/>
                <a:cs typeface="Geist" pitchFamily="2" charset="0"/>
              </a:rPr>
              <a:t>Excel, Python et Git</a:t>
            </a:r>
          </a:p>
        </p:txBody>
      </p:sp>
      <p:pic>
        <p:nvPicPr>
          <p:cNvPr id="8" name="Image 7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F7E2C77-24C3-A180-B6D8-B704475AB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-959123"/>
            <a:ext cx="1582961" cy="1472807"/>
          </a:xfrm>
          <a:prstGeom prst="rect">
            <a:avLst/>
          </a:prstGeom>
        </p:spPr>
      </p:pic>
      <p:pic>
        <p:nvPicPr>
          <p:cNvPr id="9" name="Image 8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B0303CDE-8AE4-F2A0-D8EB-73F9B1429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94" y="1230867"/>
            <a:ext cx="1460125" cy="1475753"/>
          </a:xfrm>
          <a:prstGeom prst="rect">
            <a:avLst/>
          </a:prstGeom>
        </p:spPr>
      </p:pic>
      <p:pic>
        <p:nvPicPr>
          <p:cNvPr id="10" name="Image 9" descr="Une image contenant symbol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7CB157D-ECF0-9CEF-7625-8A279F30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5" y="5613793"/>
            <a:ext cx="1582961" cy="14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391B-6137-43DC-4C59-9AD14DA4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01D7925-3CF7-7000-4E78-5176D6415DB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3FCB32-62CC-D1B5-1618-36D0B468F738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Syntaxe des commandes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9DA1A-ECD7-CE49-230D-FCA7EE1C620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7A7C3B8-A2BF-E917-1C80-E414A2D5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2DF7842-1698-6B41-B974-2A7F9F8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354E78-20A7-09BC-3DAF-E0B4DC9EF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8866" y="1138621"/>
            <a:ext cx="8265224" cy="45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DC9687-3E67-4687-AFDA-D52455776F8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Création d’un « 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r>
              <a:rPr lang="fr-FR" dirty="0">
                <a:solidFill>
                  <a:srgbClr val="252324"/>
                </a:solidFill>
              </a:rPr>
              <a:t> »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C0710-E9DE-FA66-4DF9-430A471AAB0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9379FB-8F2D-D2E5-7256-1CB1D16D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A173C5-179A-05FE-2770-AEF253F0F28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8A8F36F-C822-0F76-FCC2-1C6A2AAF613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C8422A-BAF5-17C8-1043-A09723DA8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720" y="1743904"/>
            <a:ext cx="8654559" cy="3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775A-B886-F4A6-0444-DBDEF1FC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58BC16D-3FB8-1CFD-3F78-97ED52A6BEE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Récupérer un « 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r>
              <a:rPr lang="fr-FR" dirty="0">
                <a:solidFill>
                  <a:srgbClr val="252324"/>
                </a:solidFill>
              </a:rPr>
              <a:t> »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96464-2EA4-4094-908B-AFA6056752E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CB10737D-9708-21BA-824D-D57D7762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9FF364B-91FD-FB7D-86C3-FF16AA501F6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B89344-2080-F8DC-DA16-BA43421547D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443B341-0B05-B3EE-9F8D-C4544E18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512" y="1595437"/>
            <a:ext cx="47529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3E05-F443-80F6-A574-F04324214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DEC23CC-BDE9-8247-7A98-2977401739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B6335-02FA-FEA7-8D73-7584E06DC2E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D92EA5D-8C37-15A6-B42B-77238166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32401ED-636C-EF1E-42DA-761500353FA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82369F7-2A3A-CAAC-4054-4D912EF9D25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009EAE4-4E0D-D520-8268-7E75ACDD5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0" y="1509712"/>
            <a:ext cx="3924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CA18D-4560-CB56-CE08-1DE465A2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02AA52-9F26-7FE3-6004-B17BEB7140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B23F7-90AE-45D0-E8AB-05826E09EC8E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33F21BD-D099-31B6-7F29-F6C8A832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E9882A1-7A42-29F7-5277-41746D69C0D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44AB90E-76AF-0109-AEBC-888DDEE9D049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ECC36A-83F7-C6A3-D8E0-17A7228F0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702" y="1181964"/>
            <a:ext cx="3964596" cy="34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6F220-7834-8622-DE8C-5C98BE87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9BD0130-B857-A9FD-BE09-46FA18E27C26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6ABAF-088D-D248-6521-A1DA90931313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8019319-4741-623B-1731-D259D6A596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8065D91-B876-10CD-8383-8DE863AF0E3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9E461E04-DFAE-D092-65D7-346D3B51CA46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8ED10B-17DF-9EF3-A4B5-3D4839A68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650" y="1585912"/>
            <a:ext cx="86487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9D05-E787-C814-FCE5-849BDF7B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40349EF-84C1-10AA-5D24-D33F47A92F85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0E750-5B36-85B1-5168-5A80DD88A61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DC5F32C-1A45-A3A7-074F-6851CDA132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4C259F8-97ED-8B31-3819-139C2B550CF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4579B9E-CDA6-E266-E893-7F0C922712A5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C676A7-BB8C-A068-4894-9165F2894B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03" t="4169"/>
          <a:stretch/>
        </p:blipFill>
        <p:spPr>
          <a:xfrm>
            <a:off x="3299381" y="1268413"/>
            <a:ext cx="6146276" cy="4033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D2A144-F1FA-94F1-363F-407116CB4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74002">
            <a:off x="9303331" y="1808568"/>
            <a:ext cx="2204012" cy="11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4A80-FEBB-BCE4-41C4-2644FC369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26FE9B0-9213-7172-3E94-483D25DD4D8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07E11F-CAF7-AF45-F4A0-F89B4EDBA3A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75AC5-73BB-CE6C-300A-8C81C0DE82F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7477DE4-89DD-23EC-AA31-FF02F6F9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76AE085-90DB-A34B-6E2F-579FC83E4B3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598DBF-470B-87F5-7630-564B0D35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36" y="1268412"/>
            <a:ext cx="3695700" cy="3467100"/>
          </a:xfrm>
          <a:prstGeom prst="rect">
            <a:avLst/>
          </a:prstGeom>
        </p:spPr>
      </p:pic>
      <p:pic>
        <p:nvPicPr>
          <p:cNvPr id="11" name="Graphique 10" descr="Avertissement avec un remplissage uni">
            <a:extLst>
              <a:ext uri="{FF2B5EF4-FFF2-40B4-BE49-F238E27FC236}">
                <a16:creationId xmlns:a16="http://schemas.microsoft.com/office/drawing/2014/main" id="{95A8E6A4-227D-DA63-C88D-E4AB88992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1718" y="4271081"/>
            <a:ext cx="393918" cy="3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FBB3-1FA2-F119-E3B2-279052DA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personne, Visage humain, intérieur, habits&#10;&#10;Le contenu généré par l’IA peut être incorrect.">
            <a:extLst>
              <a:ext uri="{FF2B5EF4-FFF2-40B4-BE49-F238E27FC236}">
                <a16:creationId xmlns:a16="http://schemas.microsoft.com/office/drawing/2014/main" id="{F6C3105B-AD45-F58F-368A-ACC487AC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74" y="5097473"/>
            <a:ext cx="3132610" cy="176052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51FEF-AB4B-6275-8114-8ECF71D5C024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Cycle de vie des fichiers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DE5D6-4FCE-D190-F088-653D0A9FEA8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566E6DC-DCD4-50A4-1D43-D7323B7F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FE846B-8954-79B7-CE9A-8A6110C638C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6AFB646C-92F8-A02B-A80D-6FA17BB65E7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3AD5215-209F-08FD-AD24-445E04DCA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337" y="1453544"/>
            <a:ext cx="3743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1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5097-A603-75D0-7FC6-696C6F90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34D825-B4A0-0FB9-8239-542C9D097F4D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branches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0C1843F-1E8B-389C-62E5-7AFDC7863A8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F1C55-67CD-4EEF-D9E3-33F3727AE08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F74C01BC-821C-BC49-5C10-0C5D7486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A37914-159E-42E5-78DB-36C6006CB0A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3CD35D-5782-FDC2-93E3-818956881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002" y="1389713"/>
            <a:ext cx="8858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313FED81-0936-1EDA-9C2E-1A493BAD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94" y="365001"/>
            <a:ext cx="3791812" cy="549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51B1A-D016-F9B3-E62A-050BEB527912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9F83782E-2693-AD94-3BAC-D655F524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1EF4F03-9362-AF5D-A267-68CE6EFE82B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EAFBF-13DC-1761-6F69-9F9BFB47181F}"/>
              </a:ext>
            </a:extLst>
          </p:cNvPr>
          <p:cNvSpPr txBox="1"/>
          <p:nvPr/>
        </p:nvSpPr>
        <p:spPr>
          <a:xfrm>
            <a:off x="5697615" y="5906325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8"/>
              </a:rPr>
              <a:t>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37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90FC-D3BA-4AA1-2265-70A7A652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A610FA-3DB0-7084-AB61-211D6176C173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branches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A85B8-C9FB-CD24-822D-309DCCF28BB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F097635-A875-4D8C-CDD5-1E3DAE1D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34BCEB0-316D-2F1C-BCD2-D6DE26DE930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AF8F374-289C-AB3E-67AC-396E27A77AD9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FB989F-E18B-EBC0-CAEB-30E515F89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30" y="1389713"/>
            <a:ext cx="10706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8C17-3F08-245E-7D88-1C2D0E85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0C565A-5EC0-D8F2-BDB9-E77D63264D1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fonctions avec trop de responsabilités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03F048D-F583-9669-B96F-F08A32EA419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DD7CA-4FEA-3B40-E69B-77C9D85CA49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B8532BA-8353-F38A-217B-07ED826D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A038003-468E-595E-6814-1A487EE6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3AF074-0D91-2A82-E4F2-7A980C05B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095" y="1281697"/>
            <a:ext cx="7944993" cy="4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C1E4-421E-F52D-BEB8-014E28DF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655603-65BA-B1BF-CA1D-EE92396D4F3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Notions : les fonctions avec trop de responsabilités</a:t>
            </a:r>
            <a:endParaRPr lang="fr-FR" b="1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EEDD71-09C0-FDB4-6F50-5EB582E6559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45073-FCBE-E44F-17B0-509DB70D018E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FFA71AE-3638-9AEA-55FE-F5E6EDCF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74AFBC-74E7-F1D6-F342-86578001E61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A8C97F0-2E7B-A0C3-C449-4F14A3A5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095" y="1281697"/>
            <a:ext cx="7944993" cy="4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B71265-F5B1-B543-E983-F5EAEDBE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530477"/>
            <a:ext cx="9248775" cy="272415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7A186E5-FF8A-4257-68CA-3172B8DA400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BAD3A3-7281-AE9F-768B-7CB0896694B1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Différences entre git </a:t>
            </a:r>
            <a:r>
              <a:rPr lang="fr-FR" b="1" dirty="0" err="1">
                <a:solidFill>
                  <a:srgbClr val="252324"/>
                </a:solidFill>
              </a:rPr>
              <a:t>add</a:t>
            </a:r>
            <a:r>
              <a:rPr lang="fr-FR" dirty="0">
                <a:solidFill>
                  <a:srgbClr val="252324"/>
                </a:solidFill>
              </a:rPr>
              <a:t>, </a:t>
            </a:r>
            <a:r>
              <a:rPr lang="fr-FR" b="1" dirty="0">
                <a:solidFill>
                  <a:srgbClr val="252324"/>
                </a:solidFill>
              </a:rPr>
              <a:t>commit</a:t>
            </a:r>
            <a:r>
              <a:rPr lang="fr-FR" dirty="0">
                <a:solidFill>
                  <a:srgbClr val="252324"/>
                </a:solidFill>
              </a:rPr>
              <a:t> et </a:t>
            </a:r>
            <a:r>
              <a:rPr lang="fr-FR" b="1" dirty="0">
                <a:solidFill>
                  <a:srgbClr val="252324"/>
                </a:solidFill>
              </a:rPr>
              <a:t>push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4A0C4C-6F9F-27C3-1C96-A6C19B2E2E7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2E8A07D-E5A0-CE3D-62E1-66124638D2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9DCC280-25FF-BEAD-F22B-40B6C9D5A40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D2E504-382D-84A7-5474-6BCB61D79713}"/>
              </a:ext>
            </a:extLst>
          </p:cNvPr>
          <p:cNvSpPr txBox="1"/>
          <p:nvPr/>
        </p:nvSpPr>
        <p:spPr>
          <a:xfrm>
            <a:off x="1471612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Vous commencez (</a:t>
            </a:r>
            <a:r>
              <a:rPr lang="fr-FR" sz="1600" i="1" dirty="0"/>
              <a:t>normalement</a:t>
            </a:r>
            <a:r>
              <a:rPr lang="fr-FR" sz="1600" dirty="0"/>
              <a:t>) par choisir ce que vous voulez mettre dedans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9B02AD-1E2E-6A57-6F74-C4ED4E911DD7}"/>
              </a:ext>
            </a:extLst>
          </p:cNvPr>
          <p:cNvSpPr txBox="1"/>
          <p:nvPr/>
        </p:nvSpPr>
        <p:spPr>
          <a:xfrm>
            <a:off x="3739717" y="1427940"/>
            <a:ext cx="505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Imaginez que vous souhaitiez envoyer un colis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07C542-408A-E7B4-F605-4BF4C0BBA7CF}"/>
              </a:ext>
            </a:extLst>
          </p:cNvPr>
          <p:cNvSpPr txBox="1"/>
          <p:nvPr/>
        </p:nvSpPr>
        <p:spPr>
          <a:xfrm>
            <a:off x="4650049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Une fois la sélection effectuée, on ferme le carton et on le scotche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969DAFC-B50D-0FCF-3B47-E4A591546292}"/>
              </a:ext>
            </a:extLst>
          </p:cNvPr>
          <p:cNvSpPr txBox="1"/>
          <p:nvPr/>
        </p:nvSpPr>
        <p:spPr>
          <a:xfrm>
            <a:off x="7828486" y="4087539"/>
            <a:ext cx="2916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/>
              <a:t>Le colis est récupéré par un transporteur</a:t>
            </a:r>
          </a:p>
        </p:txBody>
      </p:sp>
    </p:spTree>
    <p:extLst>
      <p:ext uri="{BB962C8B-B14F-4D97-AF65-F5344CB8AC3E}">
        <p14:creationId xmlns:p14="http://schemas.microsoft.com/office/powerpoint/2010/main" val="189952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D71C228-E050-AF03-F274-AE15D741127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262D02-6889-6075-8D75-AB7F6784715A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la forme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886EB-4E60-0E97-6676-198C6017F53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651FB90-E740-A54A-7274-7CC9F763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409FD20-9912-30AE-8A00-C5808599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755780B-815B-9B3B-67A8-00C4F6B42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" y="1609344"/>
            <a:ext cx="10445744" cy="32865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D01ABF-9493-1186-B2B6-83C45B891A86}"/>
              </a:ext>
            </a:extLst>
          </p:cNvPr>
          <p:cNvSpPr txBox="1"/>
          <p:nvPr/>
        </p:nvSpPr>
        <p:spPr>
          <a:xfrm>
            <a:off x="4938203" y="5601077"/>
            <a:ext cx="286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Lecture supplémentaire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73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7087-9F6A-EA1D-5F1C-EA44DA3B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E69AAF3-4149-73D7-ABF4-AC868691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57" y="1181964"/>
            <a:ext cx="5482486" cy="514263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D889F-D426-0BD7-AAC6-064D4D35660B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98CD94-2530-C82C-A14E-DEFEEED0C95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les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79391-8617-2D8C-7675-F509BF24689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D8E75AD-9D5C-E548-0B82-2EED3E08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7DB245AF-C154-1C82-92FA-F299265CE56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52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95BE-4EEE-6DC8-FCDD-AB223DF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F330189-A2BE-48FF-D709-43ACDFCE8E82}"/>
              </a:ext>
            </a:extLst>
          </p:cNvPr>
          <p:cNvSpPr txBox="1">
            <a:spLocks/>
          </p:cNvSpPr>
          <p:nvPr/>
        </p:nvSpPr>
        <p:spPr>
          <a:xfrm>
            <a:off x="401688" y="235551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822A4-98F9-51AA-C808-6832232A0AF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Pourquoi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5E1EB-FE00-8AF5-C90F-44BA3228DE6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CBE92F3-4115-65D6-A462-774563AA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E893D7A-0E4F-67EC-2337-B468E24F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756FB4-6C70-F49C-341E-7B37D47B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785" y="1628775"/>
            <a:ext cx="95059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95BE-4EEE-6DC8-FCDD-AB223DF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F330189-A2BE-48FF-D709-43ACDFCE8E82}"/>
              </a:ext>
            </a:extLst>
          </p:cNvPr>
          <p:cNvSpPr txBox="1">
            <a:spLocks/>
          </p:cNvSpPr>
          <p:nvPr/>
        </p:nvSpPr>
        <p:spPr>
          <a:xfrm>
            <a:off x="401688" y="235551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822A4-98F9-51AA-C808-6832232A0AF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règles du commit : Pourquoi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5E1EB-FE00-8AF5-C90F-44BA3228DE6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CBE92F3-4115-65D6-A462-774563AA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E893D7A-0E4F-67EC-2337-B468E24F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0FA694-EFEB-D7F6-95A9-9BE10A8EC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646" y="1268413"/>
            <a:ext cx="5516707" cy="48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567D7B-02CE-AA46-B791-CA4F4182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38" y="180518"/>
            <a:ext cx="3394383" cy="6277432"/>
          </a:xfrm>
          <a:prstGeom prst="rect">
            <a:avLst/>
          </a:prstGeom>
        </p:spPr>
      </p:pic>
      <p:pic>
        <p:nvPicPr>
          <p:cNvPr id="3074" name="Picture 2" descr="git push meme --force : r/ProgrammerHumor">
            <a:extLst>
              <a:ext uri="{FF2B5EF4-FFF2-40B4-BE49-F238E27FC236}">
                <a16:creationId xmlns:a16="http://schemas.microsoft.com/office/drawing/2014/main" id="{6CA621BE-10F3-E7EB-9C9A-B2CAA90E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8" y="1247472"/>
            <a:ext cx="4592877" cy="44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8">
            <a:extLst>
              <a:ext uri="{FF2B5EF4-FFF2-40B4-BE49-F238E27FC236}">
                <a16:creationId xmlns:a16="http://schemas.microsoft.com/office/drawing/2014/main" id="{B2371BDA-0DE2-B7AD-0E16-2DD145E5668A}"/>
              </a:ext>
            </a:extLst>
          </p:cNvPr>
          <p:cNvSpPr txBox="1"/>
          <p:nvPr/>
        </p:nvSpPr>
        <p:spPr>
          <a:xfrm>
            <a:off x="629769" y="5785743"/>
            <a:ext cx="4592876" cy="36933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 err="1"/>
              <a:t>Commitez</a:t>
            </a:r>
            <a:r>
              <a:rPr lang="fr-FR" sz="1800" dirty="0"/>
              <a:t> souvent, mais pas trop souvent.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E3D2B-03E1-23FB-FF6F-05439BF7417B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B9C278B-F903-E3D5-B24C-FA094A3A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FE93E8F-3A22-0AA3-CEDD-2ECCAC915E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2FBC029-A396-8B16-ABDD-EFCFD802565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le </a:t>
            </a:r>
            <a:r>
              <a:rPr lang="fr-FR" b="1" dirty="0">
                <a:solidFill>
                  <a:srgbClr val="252324"/>
                </a:solidFill>
              </a:rPr>
              <a:t>commit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E8B0FE5-0485-4D36-3C0B-1CFB6D2E17C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08250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3740-3DFA-A874-F872-19E6A544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8">
            <a:extLst>
              <a:ext uri="{FF2B5EF4-FFF2-40B4-BE49-F238E27FC236}">
                <a16:creationId xmlns:a16="http://schemas.microsoft.com/office/drawing/2014/main" id="{E8F9C404-72A1-1E2A-67BD-61590FDA548F}"/>
              </a:ext>
            </a:extLst>
          </p:cNvPr>
          <p:cNvSpPr txBox="1"/>
          <p:nvPr/>
        </p:nvSpPr>
        <p:spPr>
          <a:xfrm>
            <a:off x="6509922" y="1646234"/>
            <a:ext cx="4795671" cy="1782766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Ajoutez un </a:t>
            </a:r>
            <a:r>
              <a:rPr lang="fr-FR" sz="1800" b="1" dirty="0"/>
              <a:t>README</a:t>
            </a:r>
            <a:r>
              <a:rPr lang="fr-FR" sz="1800" dirty="0"/>
              <a:t> à votre projet.</a:t>
            </a:r>
          </a:p>
          <a:p>
            <a:pPr algn="ctr"/>
            <a:r>
              <a:rPr lang="fr-FR" sz="1800" dirty="0"/>
              <a:t>Il doit être </a:t>
            </a:r>
            <a:r>
              <a:rPr lang="fr-FR" sz="1800" b="1" dirty="0"/>
              <a:t>lisible</a:t>
            </a:r>
            <a:r>
              <a:rPr lang="fr-FR" sz="1800" dirty="0"/>
              <a:t> et contenir des </a:t>
            </a:r>
            <a:r>
              <a:rPr lang="fr-FR" sz="1800" b="1" dirty="0"/>
              <a:t>informations importantes</a:t>
            </a:r>
            <a:r>
              <a:rPr lang="fr-FR" sz="1800" dirty="0"/>
              <a:t> pour le lecteur.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Aussi bien en entreprise qu’en tant qu’étudiant (pour les potentiels recruteurs)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7FBE9-582F-5EBE-F814-5C32673FFE0C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08CFCBE-07C9-83C1-8B56-A856D2C9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CF41897-65F5-FFF9-2CCD-9A91ED7D802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D950232-E7CF-E95B-C6B2-90C5536475BE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</a:t>
            </a:r>
            <a:r>
              <a:rPr lang="fr-FR" b="1" dirty="0">
                <a:solidFill>
                  <a:srgbClr val="252324"/>
                </a:solidFill>
              </a:rPr>
              <a:t>README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F33C85F-A955-C852-5279-EC9D0F1A142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4ECD6B-DCA2-0B96-57AD-304888D14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75" y="1389713"/>
            <a:ext cx="4921878" cy="3699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30E6A4-079B-7CF0-D753-9803097D3769}"/>
              </a:ext>
            </a:extLst>
          </p:cNvPr>
          <p:cNvSpPr/>
          <p:nvPr/>
        </p:nvSpPr>
        <p:spPr>
          <a:xfrm>
            <a:off x="1180532" y="1937982"/>
            <a:ext cx="716508" cy="12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B67E7-C128-FC9D-AA48-51A2BE88DC60}"/>
              </a:ext>
            </a:extLst>
          </p:cNvPr>
          <p:cNvSpPr/>
          <p:nvPr/>
        </p:nvSpPr>
        <p:spPr>
          <a:xfrm>
            <a:off x="1235595" y="2820538"/>
            <a:ext cx="791097" cy="12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8D0117-3C0F-3C61-FAF8-410D8F07D2A1}"/>
              </a:ext>
            </a:extLst>
          </p:cNvPr>
          <p:cNvSpPr/>
          <p:nvPr/>
        </p:nvSpPr>
        <p:spPr>
          <a:xfrm>
            <a:off x="2841482" y="3696269"/>
            <a:ext cx="884357" cy="21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8">
            <a:extLst>
              <a:ext uri="{FF2B5EF4-FFF2-40B4-BE49-F238E27FC236}">
                <a16:creationId xmlns:a16="http://schemas.microsoft.com/office/drawing/2014/main" id="{43D1FF80-D7A3-EC71-164D-3CFF569B2DBB}"/>
              </a:ext>
            </a:extLst>
          </p:cNvPr>
          <p:cNvSpPr txBox="1"/>
          <p:nvPr/>
        </p:nvSpPr>
        <p:spPr>
          <a:xfrm>
            <a:off x="6509922" y="3696269"/>
            <a:ext cx="4795671" cy="67502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Le titre du projet </a:t>
            </a:r>
            <a:r>
              <a:rPr lang="fr-FR" sz="1800" dirty="0"/>
              <a:t>doit être parlant </a:t>
            </a:r>
          </a:p>
          <a:p>
            <a:pPr algn="ctr"/>
            <a:r>
              <a:rPr lang="fr-FR" sz="1800" dirty="0"/>
              <a:t>et le </a:t>
            </a:r>
            <a:r>
              <a:rPr lang="fr-FR" sz="1800" b="1" dirty="0"/>
              <a:t>nom du fichier </a:t>
            </a:r>
            <a:r>
              <a:rPr lang="fr-FR" sz="1800" dirty="0"/>
              <a:t>aussi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EF6339-5BF9-EA04-A174-5D52EBB30BE9}"/>
              </a:ext>
            </a:extLst>
          </p:cNvPr>
          <p:cNvSpPr txBox="1"/>
          <p:nvPr/>
        </p:nvSpPr>
        <p:spPr>
          <a:xfrm>
            <a:off x="2038302" y="5283621"/>
            <a:ext cx="249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7"/>
              </a:rPr>
              <a:t>Ressources </a:t>
            </a:r>
            <a:r>
              <a:rPr lang="fr-FR" dirty="0" err="1">
                <a:hlinkClick r:id="rId7"/>
              </a:rPr>
              <a:t>markdown</a:t>
            </a:r>
            <a:endParaRPr lang="fr-FR" dirty="0"/>
          </a:p>
        </p:txBody>
      </p:sp>
      <p:sp>
        <p:nvSpPr>
          <p:cNvPr id="11" name="ZoneTexte 8">
            <a:extLst>
              <a:ext uri="{FF2B5EF4-FFF2-40B4-BE49-F238E27FC236}">
                <a16:creationId xmlns:a16="http://schemas.microsoft.com/office/drawing/2014/main" id="{03DBF5F4-1D32-8C07-F1D8-C15BEB1E45A0}"/>
              </a:ext>
            </a:extLst>
          </p:cNvPr>
          <p:cNvSpPr txBox="1"/>
          <p:nvPr/>
        </p:nvSpPr>
        <p:spPr>
          <a:xfrm>
            <a:off x="6509921" y="4573505"/>
            <a:ext cx="4795671" cy="67502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Si vous ne savez pas par où commencer, </a:t>
            </a:r>
            <a:r>
              <a:rPr lang="fr-FR" sz="1800" b="1" dirty="0"/>
              <a:t>utilisez un </a:t>
            </a:r>
            <a:r>
              <a:rPr lang="fr-FR" sz="1800" b="1" i="1" dirty="0" err="1">
                <a:hlinkClick r:id="rId8"/>
              </a:rPr>
              <a:t>template</a:t>
            </a:r>
            <a:endParaRPr lang="fr-FR" sz="1800" b="1" i="1" dirty="0"/>
          </a:p>
        </p:txBody>
      </p:sp>
    </p:spTree>
    <p:extLst>
      <p:ext uri="{BB962C8B-B14F-4D97-AF65-F5344CB8AC3E}">
        <p14:creationId xmlns:p14="http://schemas.microsoft.com/office/powerpoint/2010/main" val="48724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7E87-0F2E-BB45-48C6-A8A9A497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J'ai refait le mème Spiderman avec mes versions préférées de Spiderman  (Tobey Maguire, Miles Morales et Tom Holland), j'espère que vous l'aimerez  :D. : r/Spiderman">
            <a:extLst>
              <a:ext uri="{FF2B5EF4-FFF2-40B4-BE49-F238E27FC236}">
                <a16:creationId xmlns:a16="http://schemas.microsoft.com/office/drawing/2014/main" id="{D8DC7E37-4358-CA70-3C56-BE628668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74" y="635652"/>
            <a:ext cx="5191651" cy="53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AA81FB-07B5-0D9D-3AAF-82838FD5F50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FEBCE09-42E8-8DC5-0144-7BAF2A7F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0A538124-6F5A-1B77-CC0A-FB23CF5CAED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2FABDE4-9254-D84F-A194-24E380996CF5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Git(s) ?</a:t>
            </a:r>
          </a:p>
        </p:txBody>
      </p:sp>
      <p:pic>
        <p:nvPicPr>
          <p:cNvPr id="1028" name="Picture 4" descr="Icône de couleur Gitlab aux formats PNG et SVG">
            <a:extLst>
              <a:ext uri="{FF2B5EF4-FFF2-40B4-BE49-F238E27FC236}">
                <a16:creationId xmlns:a16="http://schemas.microsoft.com/office/drawing/2014/main" id="{D2615EC6-4748-1962-DD40-9FEAA73A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27" y="1003213"/>
            <a:ext cx="798658" cy="7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5A6820-5E2B-82D0-82DD-B159C0B71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40775" r="88835" b="-960"/>
          <a:stretch/>
        </p:blipFill>
        <p:spPr bwMode="auto">
          <a:xfrm>
            <a:off x="7052441" y="1555531"/>
            <a:ext cx="924912" cy="893152"/>
          </a:xfrm>
          <a:prstGeom prst="rect">
            <a:avLst/>
          </a:prstGeom>
          <a:noFill/>
        </p:spPr>
      </p:pic>
      <p:pic>
        <p:nvPicPr>
          <p:cNvPr id="1034" name="Picture 10" descr="Logo github - Icônes des médias sociaux gratuites">
            <a:extLst>
              <a:ext uri="{FF2B5EF4-FFF2-40B4-BE49-F238E27FC236}">
                <a16:creationId xmlns:a16="http://schemas.microsoft.com/office/drawing/2014/main" id="{CDFBDF56-DBC8-6744-87A2-6A67BB0C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2138" y="1665585"/>
            <a:ext cx="551865" cy="5518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C77D49-C376-01D0-1282-2FB699F6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60" y="4196503"/>
            <a:ext cx="1238305" cy="1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cône de couleur Gitlab aux formats PNG et SVG">
            <a:extLst>
              <a:ext uri="{FF2B5EF4-FFF2-40B4-BE49-F238E27FC236}">
                <a16:creationId xmlns:a16="http://schemas.microsoft.com/office/drawing/2014/main" id="{444C5E4F-E5D0-004F-B8FD-CA656418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12" y="96272"/>
            <a:ext cx="1542605" cy="15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9929F6-54F8-0F24-91F2-FBEC0EB36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" t="32609" r="87845" b="-960"/>
          <a:stretch/>
        </p:blipFill>
        <p:spPr bwMode="auto">
          <a:xfrm>
            <a:off x="10222020" y="1665585"/>
            <a:ext cx="1440000" cy="12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ogo github - Icônes des médias sociaux gratuites">
            <a:extLst>
              <a:ext uri="{FF2B5EF4-FFF2-40B4-BE49-F238E27FC236}">
                <a16:creationId xmlns:a16="http://schemas.microsoft.com/office/drawing/2014/main" id="{DDE54BCD-725D-2854-E452-13A9A5C3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97" y="3314959"/>
            <a:ext cx="1315899" cy="131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4D4D502E-C32A-B562-6485-C84EE31D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95" y="5017520"/>
            <a:ext cx="1238305" cy="1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6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22ED-657C-3534-F960-297E3F0E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8">
            <a:extLst>
              <a:ext uri="{FF2B5EF4-FFF2-40B4-BE49-F238E27FC236}">
                <a16:creationId xmlns:a16="http://schemas.microsoft.com/office/drawing/2014/main" id="{1E4284DC-406E-5CB3-A638-8189B394D8C7}"/>
              </a:ext>
            </a:extLst>
          </p:cNvPr>
          <p:cNvSpPr txBox="1"/>
          <p:nvPr/>
        </p:nvSpPr>
        <p:spPr>
          <a:xfrm>
            <a:off x="6755641" y="1623860"/>
            <a:ext cx="4304234" cy="212942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Quand vous utilisez le paramètre </a:t>
            </a:r>
            <a:r>
              <a:rPr lang="fr-FR" sz="1800" b="1" dirty="0"/>
              <a:t>–force</a:t>
            </a:r>
            <a:r>
              <a:rPr lang="fr-FR" sz="1800" dirty="0"/>
              <a:t>, vous passez </a:t>
            </a:r>
            <a:r>
              <a:rPr lang="fr-FR" sz="1800" b="1" dirty="0"/>
              <a:t>tous les « verrous » de sécurité</a:t>
            </a:r>
            <a:r>
              <a:rPr lang="fr-FR" sz="1800" dirty="0"/>
              <a:t> de </a:t>
            </a:r>
            <a:r>
              <a:rPr lang="fr-FR" sz="1800" i="1" dirty="0"/>
              <a:t>git</a:t>
            </a:r>
            <a:r>
              <a:rPr lang="fr-FR" sz="1800" dirty="0"/>
              <a:t>.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Il est généralement </a:t>
            </a:r>
            <a:r>
              <a:rPr lang="fr-FR" sz="1800" b="1" dirty="0"/>
              <a:t>peu recommandé </a:t>
            </a:r>
            <a:r>
              <a:rPr lang="fr-FR" sz="1800" dirty="0"/>
              <a:t>d’utiliser des commandes qui contiennent ce mot-clé.</a:t>
            </a:r>
          </a:p>
          <a:p>
            <a:pPr algn="ctr"/>
            <a:endParaRPr lang="fr-FR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54876-82E7-E719-E272-FE039240D7F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223D279-AA76-2F6D-35CA-25B458B7707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E00FA2E-49D7-EF02-8695-2D0DC476EFD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814446-4758-B435-9879-9AD184C50750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Les bonnes habitudes : ne pas abuser du </a:t>
            </a:r>
            <a:r>
              <a:rPr lang="fr-FR" b="1" dirty="0">
                <a:solidFill>
                  <a:srgbClr val="252324"/>
                </a:solidFill>
              </a:rPr>
              <a:t>--force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DB2F0B5-3651-5003-F830-A359CEF768F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4" name="ZoneTexte 8">
            <a:extLst>
              <a:ext uri="{FF2B5EF4-FFF2-40B4-BE49-F238E27FC236}">
                <a16:creationId xmlns:a16="http://schemas.microsoft.com/office/drawing/2014/main" id="{18328A16-D610-9A07-D1B5-F1FC2B360973}"/>
              </a:ext>
            </a:extLst>
          </p:cNvPr>
          <p:cNvSpPr txBox="1"/>
          <p:nvPr/>
        </p:nvSpPr>
        <p:spPr>
          <a:xfrm>
            <a:off x="6755641" y="3879411"/>
            <a:ext cx="4304234" cy="1164226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Faites donc </a:t>
            </a:r>
            <a:r>
              <a:rPr lang="fr-FR" sz="1800" b="1" dirty="0"/>
              <a:t>très attention</a:t>
            </a:r>
            <a:r>
              <a:rPr lang="fr-FR" sz="1800" dirty="0"/>
              <a:t> à ce que vous pourriez demander à une IA générative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 ¯\_(ツ)_/¯</a:t>
            </a:r>
          </a:p>
        </p:txBody>
      </p:sp>
      <p:pic>
        <p:nvPicPr>
          <p:cNvPr id="1028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B33DB5C-37AB-CC70-F625-C3DDA393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98" y="1628541"/>
            <a:ext cx="3740170" cy="34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6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229183-66DF-D16A-0D8A-9FCC9819D62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1571B64-BE07-A9A7-461B-642166EE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A2B8ACC-ACBA-AE3E-5A04-19F5D28E8B2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D45220-53A4-06D3-7605-98A6A18F3D3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Créer un compte GitHub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34B086F-400F-40AA-BB30-B66F9FBB0DC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B1066A-AD22-70F1-40FB-9DCBD9580FF9}"/>
              </a:ext>
            </a:extLst>
          </p:cNvPr>
          <p:cNvSpPr txBox="1"/>
          <p:nvPr/>
        </p:nvSpPr>
        <p:spPr>
          <a:xfrm>
            <a:off x="4552950" y="5583703"/>
            <a:ext cx="3086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7"/>
              </a:rPr>
              <a:t>https://github.com/</a:t>
            </a:r>
            <a:endParaRPr lang="fr-FR" sz="2400" dirty="0"/>
          </a:p>
        </p:txBody>
      </p:sp>
      <p:pic>
        <p:nvPicPr>
          <p:cNvPr id="11" name="Média en ligne 10" title="[Git] Créer un compte GitHub">
            <a:hlinkClick r:id="" action="ppaction://media"/>
            <a:extLst>
              <a:ext uri="{FF2B5EF4-FFF2-40B4-BE49-F238E27FC236}">
                <a16:creationId xmlns:a16="http://schemas.microsoft.com/office/drawing/2014/main" id="{217B2598-7D8E-F1FF-8298-0655AEEA95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5999" y="1269512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229183-66DF-D16A-0D8A-9FCC9819D627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1571B64-BE07-A9A7-461B-642166EE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DA2B8ACC-ACBA-AE3E-5A04-19F5D28E8B2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D45220-53A4-06D3-7605-98A6A18F3D3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Créer son premier </a:t>
            </a:r>
            <a:r>
              <a:rPr lang="fr-FR" i="1" dirty="0">
                <a:solidFill>
                  <a:srgbClr val="252324"/>
                </a:solidFill>
              </a:rPr>
              <a:t>repo</a:t>
            </a:r>
            <a:endParaRPr lang="fr-FR" dirty="0">
              <a:solidFill>
                <a:srgbClr val="252324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34B086F-400F-40AA-BB30-B66F9FBB0DC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" name="Média en ligne 1" title="[Git] Créer son premier repo">
            <a:hlinkClick r:id="" action="ppaction://media"/>
            <a:extLst>
              <a:ext uri="{FF2B5EF4-FFF2-40B4-BE49-F238E27FC236}">
                <a16:creationId xmlns:a16="http://schemas.microsoft.com/office/drawing/2014/main" id="{3EFDE861-74C2-9819-08D9-20134C1B8D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6000" y="1292059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Créer un compte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https://datalab.sspcloud.fr/</a:t>
            </a:r>
            <a:endParaRPr lang="fr-FR" sz="2400" dirty="0"/>
          </a:p>
        </p:txBody>
      </p:sp>
      <p:pic>
        <p:nvPicPr>
          <p:cNvPr id="8" name="Média en ligne 7" title="[Onyxia] Créer son compte">
            <a:hlinkClick r:id="" action="ppaction://media"/>
            <a:extLst>
              <a:ext uri="{FF2B5EF4-FFF2-40B4-BE49-F238E27FC236}">
                <a16:creationId xmlns:a16="http://schemas.microsoft.com/office/drawing/2014/main" id="{E4989EE2-2691-1A23-3F8A-811D3E304B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75999" y="1295090"/>
            <a:ext cx="7040001" cy="39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Catalogue de services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3"/>
              </a:rPr>
              <a:t>https://datalab.sspcloud.fr/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2" name="Média en ligne 1" title="[Onyxia] Catalogue de services">
            <a:hlinkClick r:id="" action="ppaction://media"/>
            <a:extLst>
              <a:ext uri="{FF2B5EF4-FFF2-40B4-BE49-F238E27FC236}">
                <a16:creationId xmlns:a16="http://schemas.microsoft.com/office/drawing/2014/main" id="{BAD0E892-D1CE-93D4-8476-6B0920D63B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76000" y="1295090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ADD8B2-8DD1-74A2-10DD-A9FA2B4DD8D9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La plateforme </a:t>
            </a:r>
            <a:r>
              <a:rPr lang="fr-FR" dirty="0" err="1">
                <a:solidFill>
                  <a:srgbClr val="252324"/>
                </a:solidFill>
              </a:rPr>
              <a:t>Onyxia</a:t>
            </a:r>
            <a:r>
              <a:rPr lang="fr-FR" dirty="0">
                <a:solidFill>
                  <a:srgbClr val="252324"/>
                </a:solidFill>
              </a:rPr>
              <a:t> – Créer son environnement de travail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D779BB-4E6E-1EDF-D24D-6D0B4D4A12D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Interlude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1DB157-95B9-9369-8E0D-44AFD8B2F1A0}"/>
              </a:ext>
            </a:extLst>
          </p:cNvPr>
          <p:cNvSpPr txBox="1"/>
          <p:nvPr/>
        </p:nvSpPr>
        <p:spPr>
          <a:xfrm>
            <a:off x="4506320" y="5749809"/>
            <a:ext cx="422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hlinkClick r:id="rId4"/>
              </a:rPr>
              <a:t>https://datalab.sspcloud.fr/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46979-7EE0-B076-7C46-7FC46B335EA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C7C59F3-A734-6AF4-DE4D-22137532929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9EDCE45-B60D-1EF6-5485-B09AFBB833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Média en ligne 2" title="Onyxia Créer son env  et workflow git">
            <a:hlinkClick r:id="" action="ppaction://media"/>
            <a:extLst>
              <a:ext uri="{FF2B5EF4-FFF2-40B4-BE49-F238E27FC236}">
                <a16:creationId xmlns:a16="http://schemas.microsoft.com/office/drawing/2014/main" id="{CF0307E7-D78A-42A1-49D9-E99F0C0F4F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2576000" y="1308791"/>
            <a:ext cx="7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85008-49A7-3146-0013-702A178EF50D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B9AF8B1-F5DF-EB12-F83A-2761F4E8EE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2CAFCCB-5DF9-58A6-BC5A-8DE1261A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412E31-9C31-9DE8-71C3-5E0F30B06CBD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Afficher les fichiers cachés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5406ADB-C47C-7F21-128E-D1C2E5845FB8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0B3998-F034-0F3F-BB9D-ADCC89713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096" y="1181964"/>
            <a:ext cx="2366448" cy="36967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33E658-16A2-1C3C-477D-D78F1E05A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164" y="1181963"/>
            <a:ext cx="3401864" cy="36967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07767A3-3598-767A-DAC7-41F7ABF2D53B}"/>
              </a:ext>
            </a:extLst>
          </p:cNvPr>
          <p:cNvSpPr txBox="1"/>
          <p:nvPr/>
        </p:nvSpPr>
        <p:spPr>
          <a:xfrm>
            <a:off x="3766036" y="5232928"/>
            <a:ext cx="5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Le fichier </a:t>
            </a:r>
            <a:r>
              <a:rPr lang="fr-FR" sz="1600" b="1" dirty="0"/>
              <a:t>.git</a:t>
            </a:r>
            <a:r>
              <a:rPr lang="fr-FR" sz="1600" dirty="0"/>
              <a:t> est </a:t>
            </a:r>
            <a:r>
              <a:rPr lang="fr-FR" sz="1600" b="1" dirty="0"/>
              <a:t>caché par défaut </a:t>
            </a:r>
            <a:r>
              <a:rPr lang="fr-FR" sz="1600" dirty="0"/>
              <a:t>dans l’explorateur, il est nécessaire de modifier les paramètres </a:t>
            </a:r>
          </a:p>
        </p:txBody>
      </p:sp>
    </p:spTree>
    <p:extLst>
      <p:ext uri="{BB962C8B-B14F-4D97-AF65-F5344CB8AC3E}">
        <p14:creationId xmlns:p14="http://schemas.microsoft.com/office/powerpoint/2010/main" val="289527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0E52786-6A32-69E7-AF8D-3F77A9518A18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Premier workflow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B550300-E134-FC10-66DB-E4205106CC83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0401B-09E5-DA00-DD08-CA6FB054A2B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2E828EC-F669-3FBE-B4BE-2A64D4350E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259B2A0-0A7F-13C4-D8AE-7A6507FB4CB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995D53-75BB-A68D-992C-C37476A23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918" y="1428846"/>
            <a:ext cx="3448981" cy="42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93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56F9F-C51A-9DF6-2E7D-E8536270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AD061E8-4C73-67E3-4227-5846E40D4BEF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Comprendre la « </a:t>
            </a:r>
            <a:r>
              <a:rPr lang="fr-FR" i="1" dirty="0" err="1">
                <a:solidFill>
                  <a:srgbClr val="252324"/>
                </a:solidFill>
              </a:rPr>
              <a:t>staging</a:t>
            </a:r>
            <a:r>
              <a:rPr lang="fr-FR" i="1" dirty="0">
                <a:solidFill>
                  <a:srgbClr val="252324"/>
                </a:solidFill>
              </a:rPr>
              <a:t> area </a:t>
            </a:r>
            <a:r>
              <a:rPr lang="fr-FR" dirty="0">
                <a:solidFill>
                  <a:srgbClr val="252324"/>
                </a:solidFill>
              </a:rPr>
              <a:t>»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4A22D08-EC5A-1EF8-64B9-A53015EF794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E8D62-A3C5-929C-0DAF-CB4C63C7CA2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946E50F-0C49-1C80-30D1-EECF3B1153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5E8809F-764A-8BB5-9D07-FA0489E36D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E2FF2F-A3BC-04A3-DFA0-420EC82A2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712" y="561119"/>
            <a:ext cx="4487158" cy="54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D064-79C5-F03C-AA5D-6E77053D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4F73C80-8025-4A00-F78C-9B11111D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08" y="250692"/>
            <a:ext cx="4107968" cy="61024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44C21C-1ED8-A310-64B9-E3E004FED241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Comprendre les branches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FDDC540-0460-4343-5EFF-D647E4C9FF9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E83EF9-CB1A-DBA2-98EF-F75D34A69910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D79471-E740-6CCA-57C6-3CC653AE09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F9EF7EE-B5CA-3243-12B0-E8ED827494A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6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DDED25-A1BA-B551-F202-B5AACC81191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100F6BC-CBAA-2F13-5C61-E66AABD4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8BC0D15-613F-498F-1104-BA094CA5F9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36A14B9-3712-C7C0-AA8A-93220E07835A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4A737A-C260-0249-F3AF-71238ACE921F}"/>
              </a:ext>
            </a:extLst>
          </p:cNvPr>
          <p:cNvSpPr txBox="1"/>
          <p:nvPr/>
        </p:nvSpPr>
        <p:spPr>
          <a:xfrm>
            <a:off x="627158" y="827772"/>
            <a:ext cx="388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et à quoi ça sert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856C90-DAFC-4B03-4188-76299C171706}"/>
              </a:ext>
            </a:extLst>
          </p:cNvPr>
          <p:cNvSpPr txBox="1"/>
          <p:nvPr/>
        </p:nvSpPr>
        <p:spPr>
          <a:xfrm>
            <a:off x="627158" y="1421750"/>
            <a:ext cx="1093768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Git est un </a:t>
            </a:r>
            <a:r>
              <a:rPr lang="fr-FR" b="1" dirty="0"/>
              <a:t>système de gestion de versions distribué*</a:t>
            </a:r>
            <a:r>
              <a:rPr lang="fr-FR" dirty="0"/>
              <a:t> qui permet de suivre l’évolution du code, de collaborer efficacement et de gérer différentes versions d’un projet. </a:t>
            </a:r>
          </a:p>
          <a:p>
            <a:endParaRPr lang="fr-FR" dirty="0"/>
          </a:p>
          <a:p>
            <a:r>
              <a:rPr lang="fr-FR" sz="1600" dirty="0"/>
              <a:t>*Chaque utilisateur dispose de </a:t>
            </a:r>
            <a:r>
              <a:rPr lang="fr-FR" sz="1600" b="1" dirty="0"/>
              <a:t>sa propre copie </a:t>
            </a:r>
            <a:r>
              <a:rPr lang="fr-FR" sz="1600" dirty="0"/>
              <a:t>du projet.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/>
              <a:t>Suivi des modifications</a:t>
            </a:r>
            <a:r>
              <a:rPr lang="fr-FR" sz="1600" dirty="0"/>
              <a:t> : chaque changement est historisé et réversible.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Collaboration </a:t>
            </a:r>
            <a:r>
              <a:rPr lang="fr-FR" sz="1600" dirty="0"/>
              <a:t>: plusieurs personnes peuvent travailler en </a:t>
            </a:r>
            <a:r>
              <a:rPr lang="fr-FR" sz="1600" b="1" dirty="0"/>
              <a:t>parallèle</a:t>
            </a:r>
            <a:r>
              <a:rPr lang="fr-FR" sz="1600" dirty="0"/>
              <a:t> sans écraser le travail des autres.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Branches et fusion</a:t>
            </a:r>
            <a:r>
              <a:rPr lang="fr-FR" sz="1600" dirty="0"/>
              <a:t> : développer de nouvelles fonctionnalités sans friction (et pouvoir revenir en arrière).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Sécurité et traçabilité</a:t>
            </a:r>
            <a:r>
              <a:rPr lang="fr-FR" sz="1600" dirty="0"/>
              <a:t> : chaque modification est signée et stockée de manière fiable.</a:t>
            </a:r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b="1" dirty="0"/>
              <a:t>Exemples de plateformes utilisant Git</a:t>
            </a:r>
            <a:r>
              <a:rPr lang="fr-FR" sz="1600" dirty="0"/>
              <a:t> : GitHub, </a:t>
            </a:r>
            <a:r>
              <a:rPr lang="fr-FR" sz="1600" dirty="0" err="1"/>
              <a:t>GitLab</a:t>
            </a:r>
            <a:r>
              <a:rPr lang="fr-FR" sz="1600" dirty="0"/>
              <a:t>, </a:t>
            </a:r>
            <a:r>
              <a:rPr lang="fr-FR" sz="1600" dirty="0" err="1"/>
              <a:t>Bitbucket</a:t>
            </a:r>
            <a:r>
              <a:rPr lang="fr-FR" sz="1600" dirty="0"/>
              <a:t> … (</a:t>
            </a:r>
            <a:r>
              <a:rPr lang="fr-FR" sz="1600" i="1" dirty="0"/>
              <a:t>Forge</a:t>
            </a:r>
            <a:r>
              <a:rPr lang="fr-FR" sz="1600" b="1" i="1" dirty="0"/>
              <a:t> </a:t>
            </a:r>
            <a:r>
              <a:rPr lang="fr-FR" sz="1600" i="1" dirty="0"/>
              <a:t>logicielle</a:t>
            </a:r>
            <a:r>
              <a:rPr lang="fr-FR" sz="1600" dirty="0"/>
              <a:t>)</a:t>
            </a:r>
          </a:p>
          <a:p>
            <a:r>
              <a:rPr lang="fr-FR" sz="1600" b="1" dirty="0"/>
              <a:t>Adopté par l’écosystème des entreprises </a:t>
            </a:r>
            <a:r>
              <a:rPr lang="fr-FR" sz="1600" dirty="0"/>
              <a:t>(Data &amp; Dev) mais aussi par les outils (Tableau, </a:t>
            </a:r>
            <a:r>
              <a:rPr lang="fr-FR" sz="1600" dirty="0" err="1"/>
              <a:t>Metabase</a:t>
            </a:r>
            <a:r>
              <a:rPr lang="fr-FR" sz="1600" dirty="0"/>
              <a:t>, </a:t>
            </a:r>
            <a:r>
              <a:rPr lang="fr-FR" sz="1600" dirty="0" err="1"/>
              <a:t>PowerBI</a:t>
            </a:r>
            <a:r>
              <a:rPr lang="fr-FR" sz="1600" dirty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60737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7B93-FACC-2154-74A6-AF708EBAE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03D5A38-CFA7-0AAE-21DC-0735D581A726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Premier conflit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93437E0-4F83-49A7-2EBB-47873C0DC76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228030-5997-D93B-19F1-B2278879E26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019482E-55C3-3EAC-A513-31E9F0E240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F128142-A453-5B95-DAB5-0DE2F244D2B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40ABB9E-4E84-B53B-A23A-6100813C8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296" y="1408112"/>
            <a:ext cx="7459379" cy="40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5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F48A6-2895-19F9-00ED-8602ECFB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712C285-A492-EF3B-3F03-4BFC64230D67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5BD4A04-7AE1-AC46-2716-35776F1DBCB5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82C3E-75FE-0643-1675-CA9AD9EF13C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E41A65-24B2-1EA5-C02A-05AC8D6DCF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72A334A-46D3-234C-260F-402B26B4F94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1026" name="Picture 2" descr="Amande PNG pour téléchargement gratuit">
            <a:extLst>
              <a:ext uri="{FF2B5EF4-FFF2-40B4-BE49-F238E27FC236}">
                <a16:creationId xmlns:a16="http://schemas.microsoft.com/office/drawing/2014/main" id="{F79BBCE4-E123-12ED-96B7-CFD67985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2" y="673843"/>
            <a:ext cx="888623" cy="59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C1A697-956F-4595-7DC4-3C31D5077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024" y="1885226"/>
            <a:ext cx="6155951" cy="25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5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6C76D-0CF8-7533-0176-B94FB96C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773AA00-0189-C332-2BCD-49D59C445BC7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ON ANNULE TOUT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C4E402A-F73E-7E8C-36CF-362C5D497814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58CA7-EF31-B881-CD3C-CAFD7D7FFBB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4D7DEBD-58C4-CEAD-3965-7AA58328E1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4553E0F0-F11F-35E9-26A8-12EFA9B6BB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6C117F2-E928-83D6-CE30-A44B30FB0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924" y="2014562"/>
            <a:ext cx="8937927" cy="28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5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AEF2-B0F6-4011-AE14-5408B84F1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3494DB-040C-F413-3BE4-98440A017105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Un peu de pratique – </a:t>
            </a:r>
            <a:r>
              <a:rPr lang="fr-FR" dirty="0" err="1">
                <a:solidFill>
                  <a:srgbClr val="252324"/>
                </a:solidFill>
              </a:rPr>
              <a:t>press</a:t>
            </a:r>
            <a:r>
              <a:rPr lang="fr-FR" dirty="0">
                <a:solidFill>
                  <a:srgbClr val="252324"/>
                </a:solidFill>
              </a:rPr>
              <a:t> reset</a:t>
            </a:r>
            <a:endParaRPr lang="fr-FR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400CE0D-B29D-00B1-A675-C8B90024FB3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2C9D-D8C1-C0A7-8B17-27080E7113FB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2882432-EB79-52A3-A067-97793DB4D6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D0B2370-4513-2AEE-72A0-FC7F2B6A68C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32482E-7379-D74E-2BD4-D293F529D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620" y="1304925"/>
            <a:ext cx="8573470" cy="38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32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7C5D-EADF-C296-7047-5FC15C00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B997E4E-5350-E481-19DF-8AB8F798794F}"/>
              </a:ext>
            </a:extLst>
          </p:cNvPr>
          <p:cNvSpPr txBox="1"/>
          <p:nvPr/>
        </p:nvSpPr>
        <p:spPr>
          <a:xfrm>
            <a:off x="629768" y="812632"/>
            <a:ext cx="230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Quel reset choisir ?</a:t>
            </a:r>
            <a:endParaRPr lang="fr-FR" b="1" i="1" dirty="0">
              <a:solidFill>
                <a:srgbClr val="252324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91F100-D6B2-C8EE-EE22-F57734A7299D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E4EAD-87FD-E049-DB04-9E5326D26894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BA826C9-648D-C03E-B98D-3F55A9EFFD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F68EC66-CF98-65DB-DF3B-8E2CF0C51D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3CEB27-5EE2-6EA0-B6CF-2BB36A482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580" y="1743904"/>
            <a:ext cx="8587174" cy="32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1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E928AE6-68F6-AB00-5B73-3EDEBE5D6D9E}"/>
              </a:ext>
            </a:extLst>
          </p:cNvPr>
          <p:cNvSpPr txBox="1"/>
          <p:nvPr/>
        </p:nvSpPr>
        <p:spPr>
          <a:xfrm>
            <a:off x="927100" y="2164846"/>
            <a:ext cx="34276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Cours Insee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hlinkClick r:id="rId3"/>
              </a:rPr>
              <a:t>Missing-semester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4"/>
              </a:rPr>
              <a:t>Pro-git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8D27F8-F873-3AC0-0D5E-38D1F1D3EA21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52324"/>
                </a:solidFill>
              </a:rPr>
              <a:t>Un peu de lecture pour aller plus loin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FD5694E-71D3-C0CA-33E7-93A8FB8305EF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Ressources supplémentaires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522F2-BAEC-3535-E248-1884168110CA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CB2CE6D-E751-F7FE-86CD-B9876F65E6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E07D7AC-2AED-EB50-6952-01328513A395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8AE51-4805-782B-DEDD-2A32FD0F4286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8ED137E-795A-696E-CCE8-5C5B9D6B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F97CCD08-53BC-A6F1-2C97-2DB433A475A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13CFAE5-59AE-4918-664A-D75C2D6364D1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6AEFFC-6D01-CC8A-A8DB-C6434D8ED282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? (avec un schéma)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DA2494B-08AA-6AC7-7DA6-330D1D43B9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3" t="422" b="677"/>
          <a:stretch/>
        </p:blipFill>
        <p:spPr>
          <a:xfrm>
            <a:off x="1257540" y="1197104"/>
            <a:ext cx="9874587" cy="43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5ED16-507B-7491-89CE-25861E26B0FF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20FCDD4-C729-3672-3F80-3446B677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CBC8026-C8F6-C3C4-7A19-7F675BC5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86CBC1F-4910-5264-210C-F09CD2209D1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473587-8564-AF19-376C-59BF3A92E166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? (avec un schéma)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00C8F8-9812-562E-7BBA-1A078382D092}"/>
              </a:ext>
            </a:extLst>
          </p:cNvPr>
          <p:cNvSpPr txBox="1"/>
          <p:nvPr/>
        </p:nvSpPr>
        <p:spPr>
          <a:xfrm>
            <a:off x="4763221" y="5660895"/>
            <a:ext cx="26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Lecture supplémentaire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9AEB43-A8D9-6065-ABAB-B064A164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998" y="1267354"/>
            <a:ext cx="9897872" cy="43457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642D51-886D-8D9B-1BF9-13F7CEF89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615" y="4297017"/>
            <a:ext cx="971255" cy="3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A4BB-C647-489C-BE65-E2B36EC2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1C058-05C9-98D3-821D-5C89454C148B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195D723-8AC4-7785-D795-A54C2660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6413289-F8A3-B7DC-4BEC-0C2EFE65627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E5534C5-7D3D-CA29-6CDB-755E6077174E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FF4E56-61C4-D3B4-7EF6-68FFC58CC3F8}"/>
              </a:ext>
            </a:extLst>
          </p:cNvPr>
          <p:cNvSpPr txBox="1"/>
          <p:nvPr/>
        </p:nvSpPr>
        <p:spPr>
          <a:xfrm>
            <a:off x="627158" y="827772"/>
            <a:ext cx="409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Qu’est ce que c’est le SHA-1?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BBEA29-93FF-7C9F-73AB-5B873F0EAC9B}"/>
              </a:ext>
            </a:extLst>
          </p:cNvPr>
          <p:cNvSpPr txBox="1"/>
          <p:nvPr/>
        </p:nvSpPr>
        <p:spPr>
          <a:xfrm>
            <a:off x="5226512" y="5770603"/>
            <a:ext cx="22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Lien vers </a:t>
            </a:r>
            <a:r>
              <a:rPr lang="fr-FR" dirty="0" err="1">
                <a:hlinkClick r:id="rId6"/>
              </a:rPr>
              <a:t>wikipedia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55AE7BE-B56B-71AB-7657-C9B2D06FD364}"/>
              </a:ext>
            </a:extLst>
          </p:cNvPr>
          <p:cNvSpPr txBox="1"/>
          <p:nvPr/>
        </p:nvSpPr>
        <p:spPr>
          <a:xfrm>
            <a:off x="3592906" y="4635060"/>
            <a:ext cx="5079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Exemple d’un hash : </a:t>
            </a:r>
            <a:r>
              <a:rPr lang="fr-FR" dirty="0">
                <a:hlinkClick r:id="rId7"/>
              </a:rPr>
              <a:t>a7079425206f54229ddb1d150ef085d04a968f60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C16C95-EF52-B93D-79CD-F21A8D9A8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45" y="1576609"/>
            <a:ext cx="10524136" cy="22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5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62826-02EB-4B5F-0CCD-6954BDA8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9343B8-8FB1-C27B-A1AB-A0B8551CEC08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ABEDA86-C0B1-306B-B744-8ADC7E4A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AF50F9C-7C0B-9C4E-E7C2-C0E9A33FE6A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8E84915-B725-10C0-311D-F4A2E5704347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43FBC9-D489-2DE9-0BF5-4F66811148C7}"/>
              </a:ext>
            </a:extLst>
          </p:cNvPr>
          <p:cNvSpPr txBox="1"/>
          <p:nvPr/>
        </p:nvSpPr>
        <p:spPr>
          <a:xfrm>
            <a:off x="627157" y="827772"/>
            <a:ext cx="6556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Ok mais à quoi ça sert ? (avec un </a:t>
            </a:r>
            <a:r>
              <a:rPr lang="fr-FR" dirty="0" err="1">
                <a:solidFill>
                  <a:srgbClr val="252324"/>
                </a:solidFill>
              </a:rPr>
              <a:t>schema</a:t>
            </a:r>
            <a:r>
              <a:rPr lang="fr-FR" dirty="0">
                <a:solidFill>
                  <a:srgbClr val="252324"/>
                </a:solidFill>
              </a:rPr>
              <a:t>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7E2820E-861B-2DB7-F8F8-F9A0319FB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1408">
            <a:off x="7100370" y="2154421"/>
            <a:ext cx="4033936" cy="202513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AB4B102-F8AA-E006-3BCC-4C014F9C9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700" y="1474103"/>
            <a:ext cx="3864084" cy="46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26A226E2-F4C3-937D-EC7D-5E3EC4A8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52" y="647676"/>
            <a:ext cx="6991648" cy="55626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A19415-C422-8ABB-AB16-1F01CB943D02}"/>
              </a:ext>
            </a:extLst>
          </p:cNvPr>
          <p:cNvSpPr txBox="1"/>
          <p:nvPr/>
        </p:nvSpPr>
        <p:spPr>
          <a:xfrm>
            <a:off x="629768" y="812632"/>
            <a:ext cx="598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52324"/>
                </a:solidFill>
              </a:rPr>
              <a:t>Encourager le travail collaboratif et le partage des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D06A5-CB37-F0FA-862A-1107C8EE4C55}"/>
              </a:ext>
            </a:extLst>
          </p:cNvPr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256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76FDEBA-6BE4-D69B-30C3-A290484980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50" y="6457950"/>
            <a:ext cx="1333500" cy="266700"/>
          </a:xfrm>
          <a:prstGeom prst="rect">
            <a:avLst/>
          </a:prstGeom>
        </p:spPr>
      </p:pic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CB9FD85-E572-ACAA-2ECF-255D3424F0D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3333" r="15000" b="33704"/>
          <a:stretch/>
        </p:blipFill>
        <p:spPr>
          <a:xfrm>
            <a:off x="10624090" y="6358555"/>
            <a:ext cx="1307560" cy="4654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7888461-D3C1-81F4-6C2C-329A17A9E632}"/>
              </a:ext>
            </a:extLst>
          </p:cNvPr>
          <p:cNvSpPr txBox="1">
            <a:spLocks/>
          </p:cNvSpPr>
          <p:nvPr/>
        </p:nvSpPr>
        <p:spPr>
          <a:xfrm>
            <a:off x="375055" y="250692"/>
            <a:ext cx="11258145" cy="57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dirty="0">
                <a:solidFill>
                  <a:srgbClr val="2569ED"/>
                </a:solidFill>
                <a:ea typeface="Geist SemiBold" pitchFamily="2" charset="0"/>
                <a:cs typeface="Geist SemiBold" pitchFamily="2" charset="0"/>
              </a:rPr>
              <a:t>Git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DEE75C-7B20-77D0-05EC-4DC9F7298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68" y="1408059"/>
            <a:ext cx="3987619" cy="4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90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927</Words>
  <Application>Microsoft Office PowerPoint</Application>
  <PresentationFormat>Grand écran</PresentationFormat>
  <Paragraphs>173</Paragraphs>
  <Slides>45</Slides>
  <Notes>27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Geist</vt:lpstr>
      <vt:lpstr>Geist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KEMPENAER Natacha</dc:creator>
  <cp:lastModifiedBy>Fabien Hos</cp:lastModifiedBy>
  <cp:revision>16</cp:revision>
  <dcterms:created xsi:type="dcterms:W3CDTF">2025-03-10T22:33:35Z</dcterms:created>
  <dcterms:modified xsi:type="dcterms:W3CDTF">2025-03-24T22:04:40Z</dcterms:modified>
</cp:coreProperties>
</file>